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280" r:id="rId5"/>
    <p:sldId id="301" r:id="rId6"/>
    <p:sldId id="310" r:id="rId7"/>
    <p:sldId id="309" r:id="rId8"/>
    <p:sldId id="314" r:id="rId9"/>
    <p:sldId id="315" r:id="rId10"/>
    <p:sldId id="316" r:id="rId11"/>
    <p:sldId id="317" r:id="rId12"/>
    <p:sldId id="296" r:id="rId13"/>
    <p:sldId id="304" r:id="rId14"/>
    <p:sldId id="293" r:id="rId15"/>
    <p:sldId id="295" r:id="rId16"/>
    <p:sldId id="303" r:id="rId17"/>
    <p:sldId id="302" r:id="rId18"/>
    <p:sldId id="292" r:id="rId19"/>
    <p:sldId id="298" r:id="rId20"/>
    <p:sldId id="305" r:id="rId21"/>
    <p:sldId id="307" r:id="rId22"/>
    <p:sldId id="311" r:id="rId23"/>
    <p:sldId id="312" r:id="rId2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eidegger David" initials="SD" lastIdx="2" clrIdx="0">
    <p:extLst>
      <p:ext uri="{19B8F6BF-5375-455C-9EA6-DF929625EA0E}">
        <p15:presenceInfo xmlns:p15="http://schemas.microsoft.com/office/powerpoint/2012/main" userId="S-1-5-21-1971746157-1738552761-1538816182-40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C2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0406" autoAdjust="0"/>
  </p:normalViewPr>
  <p:slideViewPr>
    <p:cSldViewPr snapToGrid="0">
      <p:cViewPr varScale="1">
        <p:scale>
          <a:sx n="93" d="100"/>
          <a:sy n="93" d="100"/>
        </p:scale>
        <p:origin x="10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16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76E5B-ADEF-4973-B328-98712099B37A}" type="datetimeFigureOut">
              <a:rPr lang="de-CH" smtClean="0"/>
              <a:t>04.04.2019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1D2BE-DDBD-431B-A19F-19F2C79AAAB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40133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65494-AF3F-472E-A164-8112E4C61A39}" type="datetimeFigureOut">
              <a:rPr lang="de-DE"/>
              <a:t>04.04.2019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F2ECC-6467-4852-8F13-4EA2F21FF47F}" type="slidenum">
              <a:rPr lang="de-DE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90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2ECC-6467-4852-8F13-4EA2F21FF47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955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2ECC-6467-4852-8F13-4EA2F21FF47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89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2ECC-6467-4852-8F13-4EA2F21FF4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84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2ECC-6467-4852-8F13-4EA2F21FF47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427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2ECC-6467-4852-8F13-4EA2F21FF47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3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2ECC-6467-4852-8F13-4EA2F21FF47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158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2ECC-6467-4852-8F13-4EA2F21FF47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25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2ECC-6467-4852-8F13-4EA2F21FF47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018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2ECC-6467-4852-8F13-4EA2F21FF47F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5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2ECC-6467-4852-8F13-4EA2F21FF47F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49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folie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12000" y="1004753"/>
            <a:ext cx="8280000" cy="5853247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792000" y="1079500"/>
            <a:ext cx="10967609" cy="136598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932C2C"/>
                </a:solidFill>
              </a:defRPr>
            </a:lvl1pPr>
          </a:lstStyle>
          <a:p>
            <a:r>
              <a:rPr lang="de-CH" dirty="0" smtClean="0"/>
              <a:t>Herzlich willkommen Frau Müller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>
          <a:xfrm>
            <a:off x="792000" y="2761388"/>
            <a:ext cx="4141787" cy="2339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Kundenlogo</a:t>
            </a:r>
            <a:endParaRPr lang="de-CH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4E784283-EF07-48C7-B183-60961CAD1A53}" type="datetimeFigureOut">
              <a:rPr lang="de-CH" smtClean="0"/>
              <a:t>04.04.2019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C6C1FF8-70B2-47B1-ABE4-B7029D8D9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23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65676" y="6356350"/>
            <a:ext cx="2743200" cy="365125"/>
          </a:xfrm>
        </p:spPr>
        <p:txBody>
          <a:bodyPr/>
          <a:lstStyle/>
          <a:p>
            <a:fld id="{4E784283-EF07-48C7-B183-60961CAD1A53}" type="datetimeFigureOut">
              <a:rPr lang="de-CH" smtClean="0"/>
              <a:t>04.04.2019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C6C1FF8-70B2-47B1-ABE4-B7029D8D9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399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2"/>
          </p:nvPr>
        </p:nvSpPr>
        <p:spPr>
          <a:xfrm>
            <a:off x="3852000" y="0"/>
            <a:ext cx="8280000" cy="68400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lang="de-CH"/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792000" y="1079500"/>
            <a:ext cx="4316412" cy="4622800"/>
          </a:xfrm>
          <a:prstGeom prst="rect">
            <a:avLst/>
          </a:prstGeom>
        </p:spPr>
        <p:txBody>
          <a:bodyPr lIns="0" tIns="0" rIns="0"/>
          <a:lstStyle>
            <a:lvl1pPr>
              <a:defRPr sz="3600" baseline="0">
                <a:solidFill>
                  <a:srgbClr val="932C2C"/>
                </a:solidFill>
                <a:latin typeface="Frutiger 45 Light" panose="020B0403030504020204" pitchFamily="34" charset="0"/>
              </a:defRPr>
            </a:lvl1pPr>
            <a:lvl2pPr>
              <a:defRPr sz="3600" baseline="0">
                <a:solidFill>
                  <a:srgbClr val="932C2C"/>
                </a:solidFill>
                <a:latin typeface="Frutiger 45 Light" panose="020B0403030504020204" pitchFamily="34" charset="0"/>
              </a:defRPr>
            </a:lvl2pPr>
            <a:lvl3pPr>
              <a:defRPr sz="3600" baseline="0">
                <a:solidFill>
                  <a:srgbClr val="932C2C"/>
                </a:solidFill>
                <a:latin typeface="Frutiger 45 Light" panose="020B0403030504020204" pitchFamily="34" charset="0"/>
              </a:defRPr>
            </a:lvl3pPr>
            <a:lvl4pPr>
              <a:defRPr sz="3600" baseline="0">
                <a:solidFill>
                  <a:srgbClr val="932C2C"/>
                </a:solidFill>
                <a:latin typeface="Frutiger 45 Light" panose="020B0403030504020204" pitchFamily="34" charset="0"/>
              </a:defRPr>
            </a:lvl4pPr>
            <a:lvl5pPr>
              <a:defRPr sz="3600" baseline="0">
                <a:solidFill>
                  <a:srgbClr val="932C2C"/>
                </a:solidFill>
                <a:latin typeface="Frutiger 45 Light" panose="020B0403030504020204" pitchFamily="34" charset="0"/>
              </a:defRPr>
            </a:lvl5pPr>
          </a:lstStyle>
          <a:p>
            <a:pPr lvl="0"/>
            <a:r>
              <a:rPr lang="de-DE" dirty="0" smtClean="0"/>
              <a:t>Titel bearbeiten</a:t>
            </a:r>
            <a:endParaRPr lang="de-CH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0"/>
          </p:nvPr>
        </p:nvSpPr>
        <p:spPr>
          <a:xfrm>
            <a:off x="665676" y="6356350"/>
            <a:ext cx="2743200" cy="365125"/>
          </a:xfrm>
        </p:spPr>
        <p:txBody>
          <a:bodyPr/>
          <a:lstStyle/>
          <a:p>
            <a:fld id="{4E784283-EF07-48C7-B183-60961CAD1A53}" type="datetimeFigureOut">
              <a:rPr lang="de-CH" smtClean="0"/>
              <a:t>04.04.2019</a:t>
            </a:fld>
            <a:endParaRPr lang="de-CH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C6C1FF8-70B2-47B1-ABE4-B7029D8D9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40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1080001"/>
            <a:ext cx="10819778" cy="550496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aseline="0">
                <a:solidFill>
                  <a:srgbClr val="932C2C"/>
                </a:solidFill>
              </a:defRPr>
            </a:lvl1pPr>
          </a:lstStyle>
          <a:p>
            <a:pPr lvl="0"/>
            <a:r>
              <a:rPr lang="de-DE" dirty="0" smtClean="0"/>
              <a:t>Untertitel bearbeiten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1871378"/>
            <a:ext cx="10819778" cy="3416717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Fliesstext</a:t>
            </a:r>
            <a:r>
              <a:rPr lang="de-DE" dirty="0" smtClean="0"/>
              <a:t>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2"/>
          </p:nvPr>
        </p:nvSpPr>
        <p:spPr>
          <a:xfrm>
            <a:off x="665676" y="6356350"/>
            <a:ext cx="2743200" cy="365125"/>
          </a:xfrm>
        </p:spPr>
        <p:txBody>
          <a:bodyPr/>
          <a:lstStyle/>
          <a:p>
            <a:fld id="{4E784283-EF07-48C7-B183-60961CAD1A53}" type="datetimeFigureOut">
              <a:rPr lang="de-CH" smtClean="0"/>
              <a:t>04.04.2019</a:t>
            </a:fld>
            <a:endParaRPr lang="de-CH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C6C1FF8-70B2-47B1-ABE4-B7029D8D9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97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1080001"/>
            <a:ext cx="10819778" cy="550496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aseline="0">
                <a:solidFill>
                  <a:srgbClr val="932C2C"/>
                </a:solidFill>
              </a:defRPr>
            </a:lvl1pPr>
          </a:lstStyle>
          <a:p>
            <a:pPr lvl="0"/>
            <a:r>
              <a:rPr lang="de-DE" dirty="0" smtClean="0"/>
              <a:t>Untertitel bearbeiten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92000" y="1871999"/>
            <a:ext cx="10819778" cy="3526265"/>
          </a:xfrm>
          <a:prstGeom prst="rect">
            <a:avLst/>
          </a:prstGeom>
        </p:spPr>
        <p:txBody>
          <a:bodyPr lIns="0" tIns="0" rIns="0" bIns="0"/>
          <a:lstStyle>
            <a:lvl1pPr marL="457200" indent="-457200">
              <a:buFont typeface="Arial" panose="020B0604020202020204" pitchFamily="34" charset="0"/>
              <a:buChar char="•"/>
              <a:defRPr sz="3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Aufzählung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3"/>
          </p:nvPr>
        </p:nvSpPr>
        <p:spPr>
          <a:xfrm>
            <a:off x="665676" y="6356350"/>
            <a:ext cx="2743200" cy="365125"/>
          </a:xfrm>
        </p:spPr>
        <p:txBody>
          <a:bodyPr/>
          <a:lstStyle/>
          <a:p>
            <a:fld id="{4E784283-EF07-48C7-B183-60961CAD1A53}" type="datetimeFigureOut">
              <a:rPr lang="de-CH" smtClean="0"/>
              <a:t>04.04.2019</a:t>
            </a:fld>
            <a:endParaRPr lang="de-CH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8" name="Foliennummernplatzhalter 4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C6C1FF8-70B2-47B1-ABE4-B7029D8D9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240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>
          <a:xfrm>
            <a:off x="665676" y="6356350"/>
            <a:ext cx="2743200" cy="365125"/>
          </a:xfrm>
        </p:spPr>
        <p:txBody>
          <a:bodyPr/>
          <a:lstStyle/>
          <a:p>
            <a:fld id="{4E784283-EF07-48C7-B183-60961CAD1A53}" type="datetimeFigureOut">
              <a:rPr lang="de-CH" smtClean="0"/>
              <a:t>04.04.2019</a:t>
            </a:fld>
            <a:endParaRPr lang="de-CH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C6C1FF8-70B2-47B1-ABE4-B7029D8D9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61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84283-EF07-48C7-B183-60961CAD1A53}" type="datetimeFigureOut">
              <a:rPr lang="de-CH" smtClean="0"/>
              <a:t>04.04.2019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1FF8-70B2-47B1-ABE4-B7029D8D9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76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5760000"/>
            <a:ext cx="1545490" cy="648758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665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84283-EF07-48C7-B183-60961CAD1A53}" type="datetimeFigureOut">
              <a:rPr lang="de-CH" smtClean="0"/>
              <a:t>04.04.2019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C1FF8-70B2-47B1-ABE4-B7029D8D96A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689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6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600" kern="1200" dirty="0">
          <a:solidFill>
            <a:srgbClr val="932C2C"/>
          </a:solidFill>
          <a:latin typeface="Frutiger 45 Light" panose="020B04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de-DE" sz="2800" kern="1200" dirty="0">
          <a:solidFill>
            <a:schemeClr val="tx1"/>
          </a:solidFill>
          <a:latin typeface="Frutiger 45 Light" panose="020B0403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CH" dirty="0" smtClean="0"/>
              <a:t>Mitarbeitende als Botschafter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76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Mitarbeitende als Botschafter 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Alle Mitarbeitenden der GEWA generieren Inhalte und stellen diese der Kommunikationsabteilung zur Verfügung. </a:t>
            </a:r>
            <a:endParaRPr lang="de-CH" dirty="0" smtClean="0"/>
          </a:p>
          <a:p>
            <a:r>
              <a:rPr lang="de-CH" dirty="0" smtClean="0"/>
              <a:t>Die </a:t>
            </a:r>
            <a:r>
              <a:rPr lang="de-CH" dirty="0"/>
              <a:t>Kommunikationsabteilung bereitet die Inhalte für interne Kanäle (Intranet, Newsletter) und externe Kanäle (Facebook, Twitter, Web, Newsletter, </a:t>
            </a:r>
            <a:r>
              <a:rPr lang="de-CH" dirty="0" smtClean="0"/>
              <a:t>Pressemitteilungen, Magazin) </a:t>
            </a:r>
            <a:r>
              <a:rPr lang="de-CH" dirty="0"/>
              <a:t>auf. </a:t>
            </a:r>
          </a:p>
        </p:txBody>
      </p:sp>
    </p:spTree>
    <p:extLst>
      <p:ext uri="{BB962C8B-B14F-4D97-AF65-F5344CB8AC3E}">
        <p14:creationId xmlns:p14="http://schemas.microsoft.com/office/powerpoint/2010/main" val="31910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Bildplatzhalter 4" descr="https://collab.gewa.ch/sites/AbteilungKOMA/Freigegebene%20Dokumente/01%20Arbeitsplanung/Online%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500" y="113314"/>
            <a:ext cx="4678838" cy="663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  <a:p>
            <a:endParaRPr lang="de-CH" dirty="0"/>
          </a:p>
        </p:txBody>
      </p:sp>
      <p:pic>
        <p:nvPicPr>
          <p:cNvPr id="4" name="Bildplatzhalter 4" descr="https://collab.gewa.ch/sites/AbteilungKOMA/Freigegebene%20Dokumente/01%20Arbeitsplanung/Online%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363" y="0"/>
            <a:ext cx="82734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Bildplatzhalter 4" descr="https://collab.gewa.ch/sites/AbteilungKOMA/Freigegebene%20Dokumente/01%20Arbeitsplanung/Online% -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044" y="-14155"/>
            <a:ext cx="9825871" cy="68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Bildplatzhalter 4" descr="https://collab.gewa.ch/sites/AbteilungKOMA/Freigegebene%20Dokumente/01%20Arbeitsplanung/Online% - Internet Explorer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5437" y="19814"/>
            <a:ext cx="8961438" cy="6904716"/>
          </a:xfrm>
        </p:spPr>
      </p:pic>
      <p:pic>
        <p:nvPicPr>
          <p:cNvPr id="5" name="Bildplatzhalter 4" descr="https://collab.gewa.ch/sites/AbteilungKOMA/Freigegebene%20Dokumente/01%20Arbeitsplanung/Online% -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6032" y="-176565"/>
            <a:ext cx="9342907" cy="743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5" name="Bildplatzhalter 4" descr="https://collab.gewa.ch/sites/AbteilungKOMA/Freigegebene%20Dokumente/01%20Arbeitsplanung/Online%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6675" y="0"/>
            <a:ext cx="9559419" cy="68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92000" y="2035746"/>
            <a:ext cx="223138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de-CH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92000" y="2533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  <p:pic>
        <p:nvPicPr>
          <p:cNvPr id="14" name="Bildplatzhalter 4" descr="https://collab.gewa.ch/sites/AbteilungKOMA/Freigegebene%20Dokumente/01%20Arbeitsplanung/Online% -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504"/>
            <a:ext cx="9264295" cy="68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1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Mitarbeitende als Botschafter 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/>
              <a:t>Ein Grossteil der Follower auf unseren sozialen Kanälen sind GEWA Klienten und Mitarbeiter.   </a:t>
            </a:r>
          </a:p>
          <a:p>
            <a:r>
              <a:rPr lang="de-CH" dirty="0" smtClean="0"/>
              <a:t>GEWA Mitarbeitende und Klienten sind glaubwürdige Botschafter</a:t>
            </a:r>
            <a:endParaRPr lang="de-CH" dirty="0"/>
          </a:p>
          <a:p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764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33" y="444901"/>
            <a:ext cx="4820323" cy="524900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6814710" y="1080001"/>
            <a:ext cx="4968518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3000" dirty="0" smtClean="0">
                <a:solidFill>
                  <a:srgbClr val="932C2C"/>
                </a:solidFill>
                <a:latin typeface="Frutiger 45 Light" panose="020B0403030504020204" pitchFamily="34" charset="0"/>
              </a:rPr>
              <a:t>Mehrwert Klienten</a:t>
            </a:r>
            <a:endParaRPr lang="de-CH" sz="3000" dirty="0">
              <a:solidFill>
                <a:srgbClr val="932C2C"/>
              </a:solidFill>
              <a:latin typeface="Frutiger 45 Light" panose="020B04030305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CH" sz="3000" dirty="0">
              <a:latin typeface="Frutiger 45 Light" panose="020B04030305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3000" dirty="0" smtClean="0">
                <a:latin typeface="Frutiger 45 Light" panose="020B0403030504020204" pitchFamily="34" charset="0"/>
              </a:rPr>
              <a:t>Zugehörigkeit / Selbstwert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3000" dirty="0" smtClean="0">
                <a:latin typeface="Frutiger 45 Light" panose="020B0403030504020204" pitchFamily="34" charset="0"/>
              </a:rPr>
              <a:t>Anerkennung und Wertschätzung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3000" dirty="0" smtClean="0">
                <a:latin typeface="Frutiger 45 Light" panose="020B0403030504020204" pitchFamily="34" charset="0"/>
              </a:rPr>
              <a:t>Selbstwirksamkeit</a:t>
            </a:r>
            <a:endParaRPr lang="de-CH" sz="3000" dirty="0">
              <a:latin typeface="Frutiger 45 Light" panose="020B04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8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7000875" y="1080001"/>
            <a:ext cx="4972050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3000" dirty="0" smtClean="0">
                <a:solidFill>
                  <a:srgbClr val="932C2C"/>
                </a:solidFill>
                <a:latin typeface="Frutiger 45 Light" panose="020B0403030504020204" pitchFamily="34" charset="0"/>
              </a:rPr>
              <a:t>Mehrwert GEWA</a:t>
            </a:r>
            <a:endParaRPr lang="de-CH" sz="3000" dirty="0">
              <a:solidFill>
                <a:srgbClr val="932C2C"/>
              </a:solidFill>
              <a:latin typeface="Frutiger 45 Light" panose="020B04030305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CH" sz="3000" dirty="0" smtClean="0">
              <a:latin typeface="Frutiger 45 Light" panose="020B04030305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3000" dirty="0">
                <a:latin typeface="Frutiger 45 Light" panose="020B0403030504020204" pitchFamily="34" charset="0"/>
              </a:rPr>
              <a:t>Optimales Nutzen der vorhandenen Ressourcen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3000" dirty="0">
                <a:latin typeface="Frutiger 45 Light" panose="020B0403030504020204" pitchFamily="34" charset="0"/>
              </a:rPr>
              <a:t>Neue </a:t>
            </a:r>
            <a:r>
              <a:rPr lang="de-CH" sz="3000" dirty="0" smtClean="0">
                <a:latin typeface="Frutiger 45 Light" panose="020B0403030504020204" pitchFamily="34" charset="0"/>
              </a:rPr>
              <a:t>Zugänge zum Thema psychische Gesundheit</a:t>
            </a:r>
            <a:endParaRPr lang="de-CH" sz="3000" dirty="0">
              <a:latin typeface="Frutiger 45 Light" panose="020B04030305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3000" dirty="0" smtClean="0">
                <a:latin typeface="Frutiger 45 Light" panose="020B0403030504020204" pitchFamily="34" charset="0"/>
              </a:rPr>
              <a:t>Glaubwürdigkeit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3000" dirty="0" smtClean="0">
                <a:latin typeface="Frutiger 45 Light" panose="020B0403030504020204" pitchFamily="34" charset="0"/>
              </a:rPr>
              <a:t>Erreichen der Marketingziele</a:t>
            </a:r>
            <a:endParaRPr lang="de-CH" sz="3000" dirty="0">
              <a:latin typeface="Frutiger 45 Light" panose="020B0403030504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38" y="1113194"/>
            <a:ext cx="6547149" cy="42850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4216" y="0"/>
            <a:ext cx="2062724" cy="206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334851" y="553936"/>
            <a:ext cx="4069724" cy="5151405"/>
          </a:xfrm>
        </p:spPr>
        <p:txBody>
          <a:bodyPr/>
          <a:lstStyle/>
          <a:p>
            <a:r>
              <a:rPr lang="de-CH" sz="2200" dirty="0"/>
              <a:t>Die GEWA ist ein soziales und wirtschaftliches Unternehmen. </a:t>
            </a:r>
            <a:endParaRPr lang="de-CH" sz="2200" dirty="0" smtClean="0"/>
          </a:p>
          <a:p>
            <a:r>
              <a:rPr lang="de-CH" sz="2200" dirty="0" smtClean="0"/>
              <a:t>Unser </a:t>
            </a:r>
            <a:r>
              <a:rPr lang="de-CH" sz="2200" dirty="0"/>
              <a:t>Kernanliegen ist es, dass Menschen ihren Platz in Gesellschaft und Arbeitswelt </a:t>
            </a:r>
            <a:r>
              <a:rPr lang="de-CH" sz="2200" dirty="0" smtClean="0"/>
              <a:t>finden. Um </a:t>
            </a:r>
            <a:r>
              <a:rPr lang="de-CH" sz="2200" dirty="0"/>
              <a:t>diese Aufgabe wahrzunehmen bieten wir: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 smtClean="0"/>
              <a:t>Angebote </a:t>
            </a:r>
            <a:r>
              <a:rPr lang="de-CH" sz="2200" dirty="0"/>
              <a:t>zur beruflichen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 smtClean="0"/>
              <a:t>Wirtschaftliche Dienstleistungen </a:t>
            </a:r>
            <a:r>
              <a:rPr lang="de-CH" sz="2200" dirty="0"/>
              <a:t>mit eigenen Betrieben in verschiedenen Branchen</a:t>
            </a:r>
          </a:p>
          <a:p>
            <a:endParaRPr lang="de-CH" dirty="0"/>
          </a:p>
        </p:txBody>
      </p:sp>
      <p:pic>
        <p:nvPicPr>
          <p:cNvPr id="5" name="Bildplatzhalter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34532" y="0"/>
            <a:ext cx="7857468" cy="6490952"/>
          </a:xfrm>
        </p:spPr>
      </p:pic>
    </p:spTree>
    <p:extLst>
      <p:ext uri="{BB962C8B-B14F-4D97-AF65-F5344CB8AC3E}">
        <p14:creationId xmlns:p14="http://schemas.microsoft.com/office/powerpoint/2010/main" val="71660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 dirty="0" smtClean="0"/>
              <a:t>Bild Blaser</a:t>
            </a:r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7000875" y="1080001"/>
            <a:ext cx="4972050" cy="3098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de-CH" sz="3000" dirty="0" smtClean="0">
                <a:solidFill>
                  <a:srgbClr val="932C2C"/>
                </a:solidFill>
                <a:latin typeface="Frutiger 45 Light" panose="020B0403030504020204" pitchFamily="34" charset="0"/>
              </a:rPr>
              <a:t>Mehrwert Kunden / zuweisende Stellen</a:t>
            </a:r>
            <a:endParaRPr lang="de-CH" sz="3000" dirty="0">
              <a:solidFill>
                <a:srgbClr val="932C2C"/>
              </a:solidFill>
              <a:latin typeface="Frutiger 45 Light" panose="020B04030305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CH" sz="3000" dirty="0">
              <a:latin typeface="Frutiger 45 Light" panose="020B04030305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3000" dirty="0" smtClean="0">
                <a:latin typeface="Frutiger 45 Light" panose="020B0403030504020204" pitchFamily="34" charset="0"/>
              </a:rPr>
              <a:t>Sichtbare Wirksamkeit</a:t>
            </a:r>
            <a:endParaRPr lang="de-CH" sz="3000" dirty="0">
              <a:latin typeface="Frutiger 45 Light" panose="020B0403030504020204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3000" dirty="0" err="1" smtClean="0">
                <a:latin typeface="Frutiger 45 Light" panose="020B0403030504020204" pitchFamily="34" charset="0"/>
              </a:rPr>
              <a:t>Good</a:t>
            </a:r>
            <a:r>
              <a:rPr lang="de-CH" sz="3000" dirty="0" smtClean="0">
                <a:latin typeface="Frutiger 45 Light" panose="020B0403030504020204" pitchFamily="34" charset="0"/>
              </a:rPr>
              <a:t> Feelings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3000" dirty="0" smtClean="0">
                <a:latin typeface="Frutiger 45 Light" panose="020B0403030504020204" pitchFamily="34" charset="0"/>
              </a:rPr>
              <a:t>Soziale Verantwortung</a:t>
            </a:r>
            <a:endParaRPr lang="de-CH" sz="3000" dirty="0">
              <a:latin typeface="Frutiger 45 Light" panose="020B0403030504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0001"/>
            <a:ext cx="6639728" cy="44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2312" y="200784"/>
            <a:ext cx="8722594" cy="6707660"/>
          </a:xfrm>
        </p:spPr>
      </p:pic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CH" dirty="0" smtClean="0"/>
              <a:t>Psychisch</a:t>
            </a:r>
          </a:p>
          <a:p>
            <a:r>
              <a:rPr lang="de-CH" dirty="0" smtClean="0"/>
              <a:t>herausgefordert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2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00" y="236347"/>
            <a:ext cx="8279999" cy="6367306"/>
          </a:xfrm>
        </p:spPr>
      </p:pic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CH" dirty="0" smtClean="0"/>
              <a:t>Der richtige Arbeitsplatz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08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CH" dirty="0"/>
              <a:t>Dienstleistungen</a:t>
            </a:r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6584" y="569223"/>
            <a:ext cx="3991826" cy="3302000"/>
          </a:xfrm>
        </p:spPr>
      </p:pic>
      <p:pic>
        <p:nvPicPr>
          <p:cNvPr id="9" name="Bildplatzhalter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130" y="549411"/>
            <a:ext cx="4299204" cy="3341624"/>
          </a:xfrm>
          <a:prstGeom prst="rect">
            <a:avLst/>
          </a:prstGeom>
        </p:spPr>
      </p:pic>
      <p:pic>
        <p:nvPicPr>
          <p:cNvPr id="12" name="Bildplatzhalter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698" y="3692577"/>
            <a:ext cx="3264150" cy="2520000"/>
          </a:xfrm>
          <a:prstGeom prst="rect">
            <a:avLst/>
          </a:prstGeom>
        </p:spPr>
      </p:pic>
      <p:pic>
        <p:nvPicPr>
          <p:cNvPr id="14" name="Bildplatzhalter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5333" y="3681619"/>
            <a:ext cx="3264150" cy="2520000"/>
          </a:xfrm>
          <a:prstGeom prst="rect">
            <a:avLst/>
          </a:prstGeom>
        </p:spPr>
      </p:pic>
      <p:pic>
        <p:nvPicPr>
          <p:cNvPr id="18" name="Bildplatzhalter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015" y="3692577"/>
            <a:ext cx="3264151" cy="252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7AD95603-08AF-6C43-BE87-FEA7DD592C6F}"/>
              </a:ext>
            </a:extLst>
          </p:cNvPr>
          <p:cNvSpPr txBox="1"/>
          <p:nvPr/>
        </p:nvSpPr>
        <p:spPr>
          <a:xfrm>
            <a:off x="4015794" y="3384808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>
                <a:solidFill>
                  <a:srgbClr val="932C2C"/>
                </a:solidFill>
              </a:rPr>
              <a:t>Bärner</a:t>
            </a:r>
            <a:r>
              <a:rPr lang="de-CH" sz="1200" dirty="0" smtClean="0">
                <a:solidFill>
                  <a:srgbClr val="932C2C"/>
                </a:solidFill>
              </a:rPr>
              <a:t> </a:t>
            </a:r>
            <a:r>
              <a:rPr lang="de-CH" sz="1200" dirty="0" err="1">
                <a:solidFill>
                  <a:srgbClr val="932C2C"/>
                </a:solidFill>
              </a:rPr>
              <a:t>Brocki</a:t>
            </a:r>
            <a:endParaRPr lang="de-DE" sz="1200" dirty="0"/>
          </a:p>
        </p:txBody>
      </p:sp>
      <p:sp>
        <p:nvSpPr>
          <p:cNvPr id="19" name="Textfeld 18">
            <a:extLst>
              <a:ext uri="{FF2B5EF4-FFF2-40B4-BE49-F238E27FC236}">
                <a16:creationId xmlns="" xmlns:a16="http://schemas.microsoft.com/office/drawing/2014/main" id="{98B05D73-9AD0-0F47-8ED6-EE96F8780CFA}"/>
              </a:ext>
            </a:extLst>
          </p:cNvPr>
          <p:cNvSpPr txBox="1"/>
          <p:nvPr/>
        </p:nvSpPr>
        <p:spPr>
          <a:xfrm>
            <a:off x="2268362" y="6074076"/>
            <a:ext cx="996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rgbClr val="932C2C"/>
                </a:solidFill>
              </a:rPr>
              <a:t>Gastronomie</a:t>
            </a:r>
            <a:endParaRPr lang="de-DE" sz="1200" dirty="0"/>
          </a:p>
        </p:txBody>
      </p:sp>
      <p:sp>
        <p:nvSpPr>
          <p:cNvPr id="20" name="Textfeld 19">
            <a:extLst>
              <a:ext uri="{FF2B5EF4-FFF2-40B4-BE49-F238E27FC236}">
                <a16:creationId xmlns="" xmlns:a16="http://schemas.microsoft.com/office/drawing/2014/main" id="{13E9D590-70E7-D34D-A5BA-BAED2E8281C4}"/>
              </a:ext>
            </a:extLst>
          </p:cNvPr>
          <p:cNvSpPr txBox="1"/>
          <p:nvPr/>
        </p:nvSpPr>
        <p:spPr>
          <a:xfrm>
            <a:off x="5553737" y="6074077"/>
            <a:ext cx="772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rgbClr val="932C2C"/>
                </a:solidFill>
              </a:rPr>
              <a:t>Treuhand</a:t>
            </a:r>
            <a:endParaRPr lang="de-DE" sz="1200" dirty="0"/>
          </a:p>
        </p:txBody>
      </p:sp>
      <p:sp>
        <p:nvSpPr>
          <p:cNvPr id="21" name="Textfeld 20">
            <a:extLst>
              <a:ext uri="{FF2B5EF4-FFF2-40B4-BE49-F238E27FC236}">
                <a16:creationId xmlns="" xmlns:a16="http://schemas.microsoft.com/office/drawing/2014/main" id="{61C3EB1D-13C8-4B49-9D65-75D9A1B26FED}"/>
              </a:ext>
            </a:extLst>
          </p:cNvPr>
          <p:cNvSpPr txBox="1"/>
          <p:nvPr/>
        </p:nvSpPr>
        <p:spPr>
          <a:xfrm>
            <a:off x="8818984" y="6063119"/>
            <a:ext cx="1466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rgbClr val="932C2C"/>
                </a:solidFill>
              </a:rPr>
              <a:t>Liegenschaftsservice</a:t>
            </a:r>
            <a:endParaRPr lang="de-DE" sz="1200" dirty="0"/>
          </a:p>
        </p:txBody>
      </p:sp>
      <p:sp>
        <p:nvSpPr>
          <p:cNvPr id="22" name="Textfeld 21">
            <a:extLst>
              <a:ext uri="{FF2B5EF4-FFF2-40B4-BE49-F238E27FC236}">
                <a16:creationId xmlns="" xmlns:a16="http://schemas.microsoft.com/office/drawing/2014/main" id="{F0394FF0-F561-4A42-9235-DE090A7E6308}"/>
              </a:ext>
            </a:extLst>
          </p:cNvPr>
          <p:cNvSpPr txBox="1"/>
          <p:nvPr/>
        </p:nvSpPr>
        <p:spPr>
          <a:xfrm>
            <a:off x="7809642" y="3384807"/>
            <a:ext cx="1552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>
                <a:solidFill>
                  <a:srgbClr val="932C2C"/>
                </a:solidFill>
              </a:rPr>
              <a:t> E- Commerce Shops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2679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2">
            <a:extLst>
              <a:ext uri="{FF2B5EF4-FFF2-40B4-BE49-F238E27FC236}">
                <a16:creationId xmlns="" xmlns:a16="http://schemas.microsoft.com/office/drawing/2014/main" id="{80A41DA5-CCCB-A249-9B96-8C63288B85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304" y="3262670"/>
            <a:ext cx="3264151" cy="2520000"/>
          </a:xfrm>
          <a:prstGeom prst="rect">
            <a:avLst/>
          </a:prstGeom>
        </p:spPr>
      </p:pic>
      <p:pic>
        <p:nvPicPr>
          <p:cNvPr id="5" name="Bildplatzhalter 2">
            <a:extLst>
              <a:ext uri="{FF2B5EF4-FFF2-40B4-BE49-F238E27FC236}">
                <a16:creationId xmlns="" xmlns:a16="http://schemas.microsoft.com/office/drawing/2014/main" id="{6B29AC13-BDDC-7846-8D8E-8680AF4EFF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716" y="571772"/>
            <a:ext cx="3264151" cy="2520000"/>
          </a:xfrm>
          <a:prstGeom prst="rect">
            <a:avLst/>
          </a:prstGeom>
        </p:spPr>
      </p:pic>
      <p:pic>
        <p:nvPicPr>
          <p:cNvPr id="6" name="Bildplatzhalter 2">
            <a:extLst>
              <a:ext uri="{FF2B5EF4-FFF2-40B4-BE49-F238E27FC236}">
                <a16:creationId xmlns="" xmlns:a16="http://schemas.microsoft.com/office/drawing/2014/main" id="{6AD53C0C-89D3-5F47-BFDB-2DB43DBD6E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867" y="571772"/>
            <a:ext cx="3264151" cy="2520000"/>
          </a:xfrm>
          <a:prstGeom prst="rect">
            <a:avLst/>
          </a:prstGeom>
        </p:spPr>
      </p:pic>
      <p:pic>
        <p:nvPicPr>
          <p:cNvPr id="7" name="Bildplatzhalter 2">
            <a:extLst>
              <a:ext uri="{FF2B5EF4-FFF2-40B4-BE49-F238E27FC236}">
                <a16:creationId xmlns="" xmlns:a16="http://schemas.microsoft.com/office/drawing/2014/main" id="{DDC3EDF7-5802-7647-BF43-F0F11FEE6B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002" y="3262670"/>
            <a:ext cx="3264151" cy="2520000"/>
          </a:xfrm>
          <a:prstGeom prst="rect">
            <a:avLst/>
          </a:prstGeom>
        </p:spPr>
      </p:pic>
      <p:pic>
        <p:nvPicPr>
          <p:cNvPr id="8" name="Bildplatzhalter 2">
            <a:extLst>
              <a:ext uri="{FF2B5EF4-FFF2-40B4-BE49-F238E27FC236}">
                <a16:creationId xmlns="" xmlns:a16="http://schemas.microsoft.com/office/drawing/2014/main" id="{2A583C7E-C48A-F641-9F26-4D23EDBE9E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616" y="3262670"/>
            <a:ext cx="3264151" cy="252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B83B13A1-2560-3F4C-94A1-4319BFC67888}"/>
              </a:ext>
            </a:extLst>
          </p:cNvPr>
          <p:cNvSpPr txBox="1"/>
          <p:nvPr/>
        </p:nvSpPr>
        <p:spPr>
          <a:xfrm>
            <a:off x="4095716" y="2949069"/>
            <a:ext cx="849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rgbClr val="932C2C"/>
                </a:solidFill>
              </a:rPr>
              <a:t>Gartenbau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46DB478C-17AC-1C49-92FB-5F44BB96A39C}"/>
              </a:ext>
            </a:extLst>
          </p:cNvPr>
          <p:cNvSpPr txBox="1"/>
          <p:nvPr/>
        </p:nvSpPr>
        <p:spPr>
          <a:xfrm>
            <a:off x="7359867" y="2949069"/>
            <a:ext cx="1466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rgbClr val="932C2C"/>
                </a:solidFill>
              </a:rPr>
              <a:t>Technische Montage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5FF7676E-46F9-D24E-AC69-9985C3D3BA5C}"/>
              </a:ext>
            </a:extLst>
          </p:cNvPr>
          <p:cNvSpPr txBox="1"/>
          <p:nvPr/>
        </p:nvSpPr>
        <p:spPr>
          <a:xfrm>
            <a:off x="1154304" y="5676569"/>
            <a:ext cx="1904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rgbClr val="932C2C"/>
                </a:solidFill>
              </a:rPr>
              <a:t>E-Bike Verkauf, Reparaturen</a:t>
            </a:r>
            <a:endParaRPr lang="de-DE" sz="1200" dirty="0"/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80DC4B6C-916C-5B49-83A3-B7F0FAC6490F}"/>
              </a:ext>
            </a:extLst>
          </p:cNvPr>
          <p:cNvSpPr txBox="1"/>
          <p:nvPr/>
        </p:nvSpPr>
        <p:spPr>
          <a:xfrm>
            <a:off x="4672002" y="5680772"/>
            <a:ext cx="654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rgbClr val="932C2C"/>
                </a:solidFill>
              </a:rPr>
              <a:t>Logistik</a:t>
            </a:r>
            <a:endParaRPr lang="de-DE" sz="1200" dirty="0"/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90B9AEF4-1DE2-B446-B615-BCD24CA56212}"/>
              </a:ext>
            </a:extLst>
          </p:cNvPr>
          <p:cNvSpPr txBox="1"/>
          <p:nvPr/>
        </p:nvSpPr>
        <p:spPr>
          <a:xfrm>
            <a:off x="8340709" y="5676569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smtClean="0">
                <a:solidFill>
                  <a:srgbClr val="932C2C"/>
                </a:solidFill>
              </a:rPr>
              <a:t>IT &amp; Multimedia</a:t>
            </a:r>
            <a:endParaRPr lang="de-DE" sz="1200" dirty="0"/>
          </a:p>
        </p:txBody>
      </p:sp>
      <p:sp>
        <p:nvSpPr>
          <p:cNvPr id="14" name="Inhaltsplatzhalter 3">
            <a:extLst>
              <a:ext uri="{FF2B5EF4-FFF2-40B4-BE49-F238E27FC236}">
                <a16:creationId xmlns="" xmlns:a16="http://schemas.microsoft.com/office/drawing/2014/main" id="{70A2A32D-F09F-524F-8A39-5F901CF7476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92000" y="1079500"/>
            <a:ext cx="4316412" cy="4622800"/>
          </a:xfrm>
        </p:spPr>
        <p:txBody>
          <a:bodyPr/>
          <a:lstStyle/>
          <a:p>
            <a:r>
              <a:rPr lang="de-CH" dirty="0"/>
              <a:t>Dienstleistungen</a:t>
            </a:r>
          </a:p>
        </p:txBody>
      </p:sp>
    </p:spTree>
    <p:extLst>
      <p:ext uri="{BB962C8B-B14F-4D97-AF65-F5344CB8AC3E}">
        <p14:creationId xmlns:p14="http://schemas.microsoft.com/office/powerpoint/2010/main" val="11378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"/>
          <p:cNvSpPr txBox="1">
            <a:spLocks/>
          </p:cNvSpPr>
          <p:nvPr/>
        </p:nvSpPr>
        <p:spPr>
          <a:xfrm>
            <a:off x="2720636" y="2869967"/>
            <a:ext cx="8280000" cy="6840000"/>
          </a:xfrm>
          <a:prstGeom prst="rect">
            <a:avLst/>
          </a:prstGeom>
        </p:spPr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02038"/>
              </p:ext>
            </p:extLst>
          </p:nvPr>
        </p:nvGraphicFramePr>
        <p:xfrm>
          <a:off x="5108304" y="7801975"/>
          <a:ext cx="6756300" cy="4330138"/>
        </p:xfrm>
        <a:graphic>
          <a:graphicData uri="http://schemas.openxmlformats.org/drawingml/2006/table">
            <a:tbl>
              <a:tblPr/>
              <a:tblGrid>
                <a:gridCol w="3050753"/>
                <a:gridCol w="3705547"/>
              </a:tblGrid>
              <a:tr h="552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Anspruchsgruppe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Marketingziel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552815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Arbeitsplätze</a:t>
                      </a:r>
                      <a:r>
                        <a:rPr lang="de-DE" sz="2400" baseline="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 vermarkten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8214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GEWA von Eingliederungsprogrammen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Zuweisende Stellen</a:t>
                      </a: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Finanzierung</a:t>
                      </a:r>
                      <a:r>
                        <a:rPr lang="de-DE" sz="2400" baseline="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 von Eingliederungsprogrammen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821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Unternehmen</a:t>
                      </a: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Gut</a:t>
                      </a:r>
                      <a:r>
                        <a:rPr lang="de-DE" sz="2400" baseline="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 bezahlte Aufträge akquirieren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Bildplatzhalter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839" y="318499"/>
            <a:ext cx="3657464" cy="2812583"/>
          </a:xfrm>
        </p:spPr>
      </p:pic>
      <p:sp>
        <p:nvSpPr>
          <p:cNvPr id="6" name="Textfeld 5"/>
          <p:cNvSpPr txBox="1"/>
          <p:nvPr/>
        </p:nvSpPr>
        <p:spPr>
          <a:xfrm>
            <a:off x="5784351" y="811658"/>
            <a:ext cx="540420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932C2C"/>
                </a:solidFill>
              </a:rPr>
              <a:t>Menschen in der Eingliederung</a:t>
            </a:r>
          </a:p>
          <a:p>
            <a:endParaRPr lang="de-CH" dirty="0"/>
          </a:p>
          <a:p>
            <a:r>
              <a:rPr lang="de-CH" b="1" dirty="0" smtClean="0"/>
              <a:t>Bedürfnis: 	</a:t>
            </a:r>
            <a:r>
              <a:rPr lang="de-CH" dirty="0" smtClean="0"/>
              <a:t>Eine berufliche Perspektive</a:t>
            </a:r>
          </a:p>
          <a:p>
            <a:endParaRPr lang="de-CH" b="1" dirty="0"/>
          </a:p>
          <a:p>
            <a:r>
              <a:rPr lang="de-CH" b="1" dirty="0" smtClean="0"/>
              <a:t>Marketingziel</a:t>
            </a:r>
            <a:r>
              <a:rPr lang="de-CH" dirty="0" smtClean="0"/>
              <a:t>: 	Wählen GEWA als wirksamen 		Partner zur beruflichen Integration</a:t>
            </a:r>
          </a:p>
        </p:txBody>
      </p:sp>
      <p:pic>
        <p:nvPicPr>
          <p:cNvPr id="11" name="Bildplatzhalter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05" y="2918055"/>
            <a:ext cx="3628350" cy="279019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784351" y="3179929"/>
            <a:ext cx="5404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932C2C"/>
                </a:solidFill>
              </a:rPr>
              <a:t>Menschen mit Invalidenrente</a:t>
            </a:r>
          </a:p>
          <a:p>
            <a:endParaRPr lang="de-CH" b="1" dirty="0"/>
          </a:p>
          <a:p>
            <a:r>
              <a:rPr lang="de-CH" b="1" dirty="0" smtClean="0"/>
              <a:t>Bedürfnis: 	</a:t>
            </a:r>
            <a:r>
              <a:rPr lang="de-DE" dirty="0" smtClean="0">
                <a:solidFill>
                  <a:srgbClr val="000000"/>
                </a:solidFill>
                <a:latin typeface="Frutiger 45 Light" panose="020B0403030504020204" pitchFamily="34" charset="0"/>
              </a:rPr>
              <a:t>Arbeit und Teilhabe</a:t>
            </a:r>
            <a:endParaRPr lang="de-CH" b="1" dirty="0" smtClean="0"/>
          </a:p>
          <a:p>
            <a:endParaRPr lang="de-CH" b="1" dirty="0"/>
          </a:p>
          <a:p>
            <a:r>
              <a:rPr lang="de-CH" b="1" dirty="0" smtClean="0"/>
              <a:t>Marketingziel: 	</a:t>
            </a:r>
            <a:r>
              <a:rPr lang="de-CH" dirty="0" smtClean="0"/>
              <a:t>Wählen GEWA als Arbeitgeber</a:t>
            </a:r>
          </a:p>
        </p:txBody>
      </p:sp>
    </p:spTree>
    <p:extLst>
      <p:ext uri="{BB962C8B-B14F-4D97-AF65-F5344CB8AC3E}">
        <p14:creationId xmlns:p14="http://schemas.microsoft.com/office/powerpoint/2010/main" val="372209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"/>
          <p:cNvSpPr txBox="1">
            <a:spLocks/>
          </p:cNvSpPr>
          <p:nvPr/>
        </p:nvSpPr>
        <p:spPr>
          <a:xfrm>
            <a:off x="2720636" y="2869967"/>
            <a:ext cx="8280000" cy="6840000"/>
          </a:xfrm>
          <a:prstGeom prst="rect">
            <a:avLst/>
          </a:prstGeom>
        </p:spPr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702038"/>
              </p:ext>
            </p:extLst>
          </p:nvPr>
        </p:nvGraphicFramePr>
        <p:xfrm>
          <a:off x="5108304" y="7801975"/>
          <a:ext cx="6756300" cy="4330138"/>
        </p:xfrm>
        <a:graphic>
          <a:graphicData uri="http://schemas.openxmlformats.org/drawingml/2006/table">
            <a:tbl>
              <a:tblPr/>
              <a:tblGrid>
                <a:gridCol w="3050753"/>
                <a:gridCol w="3705547"/>
              </a:tblGrid>
              <a:tr h="552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Anspruchsgruppe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Marketingziel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552815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Arbeitsplätze</a:t>
                      </a:r>
                      <a:r>
                        <a:rPr lang="de-DE" sz="2400" baseline="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 vermarkten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8214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GEWA von Eingliederungsprogrammen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28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Zuweisende Stellen</a:t>
                      </a: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Finanzierung</a:t>
                      </a:r>
                      <a:r>
                        <a:rPr lang="de-DE" sz="2400" baseline="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 von Eingliederungsprogrammen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3821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Unternehmen</a:t>
                      </a: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Gut</a:t>
                      </a:r>
                      <a:r>
                        <a:rPr lang="de-DE" sz="2400" baseline="0" dirty="0" smtClean="0">
                          <a:solidFill>
                            <a:srgbClr val="000000"/>
                          </a:solidFill>
                          <a:effectLst/>
                          <a:latin typeface="Frutiger 45 Light" panose="020B0403030504020204" pitchFamily="34" charset="0"/>
                        </a:rPr>
                        <a:t> bezahlte Aufträge akquirieren</a:t>
                      </a:r>
                      <a:endParaRPr lang="de-DE" sz="2400" dirty="0">
                        <a:solidFill>
                          <a:srgbClr val="000000"/>
                        </a:solidFill>
                        <a:effectLst/>
                        <a:latin typeface="Frutiger 45 Light" panose="020B0403030504020204" pitchFamily="34" charset="0"/>
                      </a:endParaRPr>
                    </a:p>
                  </a:txBody>
                  <a:tcPr marL="38100" marR="38100" marT="25400" marB="254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5784351" y="811658"/>
            <a:ext cx="54042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932C2C"/>
                </a:solidFill>
              </a:rPr>
              <a:t>Eingliederungsfachpersonen</a:t>
            </a:r>
          </a:p>
          <a:p>
            <a:endParaRPr lang="de-CH" dirty="0"/>
          </a:p>
          <a:p>
            <a:r>
              <a:rPr lang="de-CH" b="1" dirty="0" smtClean="0"/>
              <a:t>Bedürfnis: 	</a:t>
            </a:r>
            <a:r>
              <a:rPr lang="de-CH" dirty="0" smtClean="0"/>
              <a:t>Wirksame und kostengünstige 		Eingliederung des Klienten</a:t>
            </a:r>
          </a:p>
          <a:p>
            <a:endParaRPr lang="de-CH" b="1" dirty="0"/>
          </a:p>
          <a:p>
            <a:r>
              <a:rPr lang="de-CH" b="1" dirty="0" smtClean="0"/>
              <a:t>Marketingziel</a:t>
            </a:r>
            <a:r>
              <a:rPr lang="de-CH" dirty="0" smtClean="0"/>
              <a:t>: 	Wählen GEWA als Partner für die 		Durchführung von 			Eingliederungsprogrammen	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98" y="3144793"/>
            <a:ext cx="3533985" cy="2718564"/>
          </a:xfrm>
          <a:prstGeom prst="rect">
            <a:avLst/>
          </a:prstGeom>
        </p:spPr>
      </p:pic>
      <p:pic>
        <p:nvPicPr>
          <p:cNvPr id="13" name="Bildplatzhalter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98" y="258796"/>
            <a:ext cx="3533985" cy="271762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784351" y="3442246"/>
            <a:ext cx="5404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932C2C"/>
                </a:solidFill>
              </a:rPr>
              <a:t>Kunden</a:t>
            </a:r>
          </a:p>
          <a:p>
            <a:endParaRPr lang="de-CH" b="1" dirty="0"/>
          </a:p>
          <a:p>
            <a:r>
              <a:rPr lang="de-CH" b="1" dirty="0" smtClean="0"/>
              <a:t>Bedürfnis: 	</a:t>
            </a:r>
            <a:r>
              <a:rPr lang="de-CH" dirty="0" smtClean="0"/>
              <a:t>Gutes</a:t>
            </a:r>
            <a:r>
              <a:rPr lang="de-CH" b="1" dirty="0" smtClean="0"/>
              <a:t> </a:t>
            </a:r>
            <a:r>
              <a:rPr lang="de-CH" dirty="0" smtClean="0">
                <a:solidFill>
                  <a:srgbClr val="000000"/>
                </a:solidFill>
                <a:latin typeface="Frutiger 45 Light" panose="020B0403030504020204" pitchFamily="34" charset="0"/>
              </a:rPr>
              <a:t>Preis-Leistungsverhältnis, 		Corporate </a:t>
            </a:r>
            <a:r>
              <a:rPr lang="de-CH" dirty="0" err="1" smtClean="0">
                <a:solidFill>
                  <a:srgbClr val="000000"/>
                </a:solidFill>
                <a:latin typeface="Frutiger 45 Light" panose="020B0403030504020204" pitchFamily="34" charset="0"/>
              </a:rPr>
              <a:t>Social</a:t>
            </a:r>
            <a:r>
              <a:rPr lang="de-CH" dirty="0" smtClean="0">
                <a:solidFill>
                  <a:srgbClr val="000000"/>
                </a:solidFill>
                <a:latin typeface="Frutiger 45 Light" panose="020B0403030504020204" pitchFamily="34" charset="0"/>
              </a:rPr>
              <a:t> </a:t>
            </a:r>
            <a:r>
              <a:rPr lang="de-CH" dirty="0" err="1" smtClean="0">
                <a:solidFill>
                  <a:srgbClr val="000000"/>
                </a:solidFill>
                <a:latin typeface="Frutiger 45 Light" panose="020B0403030504020204" pitchFamily="34" charset="0"/>
              </a:rPr>
              <a:t>Responsibility</a:t>
            </a:r>
            <a:endParaRPr lang="de-CH" b="1" dirty="0" smtClean="0"/>
          </a:p>
          <a:p>
            <a:endParaRPr lang="de-CH" b="1" dirty="0"/>
          </a:p>
          <a:p>
            <a:r>
              <a:rPr lang="de-CH" b="1" dirty="0" smtClean="0"/>
              <a:t>Marketingziel: 	</a:t>
            </a:r>
            <a:r>
              <a:rPr lang="de-CH" dirty="0" smtClean="0"/>
              <a:t>Wählen GEWA als 			Dienstleistungspartner</a:t>
            </a:r>
          </a:p>
        </p:txBody>
      </p:sp>
    </p:spTree>
    <p:extLst>
      <p:ext uri="{BB962C8B-B14F-4D97-AF65-F5344CB8AC3E}">
        <p14:creationId xmlns:p14="http://schemas.microsoft.com/office/powerpoint/2010/main" val="34036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Mitarbeitende als Botschafter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z="2800" i="1" dirty="0"/>
              <a:t>Um diese Ziele zu erreichen, wollen wir mit der Verknüpfung von interner und externer Kommunikation unsere Klienten und Mitarbeiter als glaubwürdige und begeisterte Botschafter einsetzen. Wir sind überzeugt, dass ein </a:t>
            </a:r>
            <a:r>
              <a:rPr lang="de-CH" sz="2800" i="1" dirty="0" smtClean="0"/>
              <a:t>Community Management nicht </a:t>
            </a:r>
            <a:r>
              <a:rPr lang="de-CH" sz="2800" i="1" dirty="0"/>
              <a:t>scharf zwischen internen und externen Anspruchsgruppen trennen kann. Diesen Effekt wollen wir gezielt nutzen.</a:t>
            </a:r>
            <a:endParaRPr lang="de-CH" sz="2800" dirty="0"/>
          </a:p>
          <a:p>
            <a:pPr marL="0" indent="0">
              <a:buNone/>
            </a:pPr>
            <a:endParaRPr lang="de-CH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78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riftvorgabe Präsentation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2EA423F7595F42BEE590B517DB3493" ma:contentTypeVersion="0" ma:contentTypeDescription="Ein neues Dokument erstellen." ma:contentTypeScope="" ma:versionID="47488dff4216f8c07de9f46ada56bb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4f5dc90cf06628c3b90945c8266c2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8815BA-AFA6-4358-8C9D-95D29EEF15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EA6255-1144-4E2B-B53C-C102D71F1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BD00158-515C-42F8-B394-769A644CE04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294</Words>
  <Application>Microsoft Office PowerPoint</Application>
  <PresentationFormat>Breitbild</PresentationFormat>
  <Paragraphs>93</Paragraphs>
  <Slides>20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Frutiger 45 Light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Ellenberger Tiziana</dc:creator>
  <cp:lastModifiedBy>Scheidegger David</cp:lastModifiedBy>
  <cp:revision>165</cp:revision>
  <dcterms:created xsi:type="dcterms:W3CDTF">2012-07-30T21:06:50Z</dcterms:created>
  <dcterms:modified xsi:type="dcterms:W3CDTF">2019-04-04T15:06:04Z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0x010100592EA423F7595F42BEE590B517DB3493</vt:lpwstr>
  </property>
  <property fmtid="{D5CDD505-2E9C-101B-9397-08002B2CF9AE}" pid="3" name="Prozess">
    <vt:lpwstr>43;#F6.1 Interne Kommunikation|0b07878a-2cb3-4510-baa5-b5a69470b683</vt:lpwstr>
  </property>
  <property fmtid="{D5CDD505-2E9C-101B-9397-08002B2CF9AE}" pid="4" name="Prozess 3">
    <vt:lpwstr>184;#S2 Marketing|9aa13632-f959-45b5-82af-daec3ce5bbc2</vt:lpwstr>
  </property>
  <property fmtid="{D5CDD505-2E9C-101B-9397-08002B2CF9AE}" pid="5" name="Prozess 5">
    <vt:lpwstr/>
  </property>
  <property fmtid="{D5CDD505-2E9C-101B-9397-08002B2CF9AE}" pid="6" name="GMSDokumentTyp">
    <vt:lpwstr>7;#Vorlage|844fe937-2411-4ea2-8411-577003d390ba</vt:lpwstr>
  </property>
  <property fmtid="{D5CDD505-2E9C-101B-9397-08002B2CF9AE}" pid="7" name="Prozess 4">
    <vt:lpwstr/>
  </property>
  <property fmtid="{D5CDD505-2E9C-101B-9397-08002B2CF9AE}" pid="8" name="Prozess 2">
    <vt:lpwstr>40;#F6.2 Externe Kommunikation|654e3b99-b4e0-4a8d-b5ae-b4672219393b</vt:lpwstr>
  </property>
</Properties>
</file>